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1"/>
  </p:notesMasterIdLst>
  <p:handoutMasterIdLst>
    <p:handoutMasterId r:id="rId42"/>
  </p:handoutMasterIdLst>
  <p:sldIdLst>
    <p:sldId id="312" r:id="rId5"/>
    <p:sldId id="304" r:id="rId6"/>
    <p:sldId id="307" r:id="rId7"/>
    <p:sldId id="282" r:id="rId8"/>
    <p:sldId id="314" r:id="rId9"/>
    <p:sldId id="315" r:id="rId10"/>
    <p:sldId id="323" r:id="rId11"/>
    <p:sldId id="281" r:id="rId12"/>
    <p:sldId id="319" r:id="rId13"/>
    <p:sldId id="326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6" r:id="rId24"/>
    <p:sldId id="318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17" r:id="rId35"/>
    <p:sldId id="322" r:id="rId36"/>
    <p:sldId id="346" r:id="rId37"/>
    <p:sldId id="347" r:id="rId38"/>
    <p:sldId id="348" r:id="rId39"/>
    <p:sldId id="297" r:id="rId4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6688E2E-2411-4882-AD61-CE18000B33C1}">
          <p14:sldIdLst>
            <p14:sldId id="312"/>
          </p14:sldIdLst>
        </p14:section>
        <p14:section name="Table of Content" id="{5E6B33B4-1181-4411-9F82-3EF9B3524F9D}">
          <p14:sldIdLst>
            <p14:sldId id="304"/>
          </p14:sldIdLst>
        </p14:section>
        <p14:section name="Introduce" id="{8A93B45E-C63A-4D96-8189-97D4FEFC93CF}">
          <p14:sldIdLst>
            <p14:sldId id="307"/>
            <p14:sldId id="282"/>
          </p14:sldIdLst>
        </p14:section>
        <p14:section name="Features" id="{E129F3BC-2694-4033-B38F-11E6FE1DE5C5}">
          <p14:sldIdLst>
            <p14:sldId id="314"/>
            <p14:sldId id="315"/>
            <p14:sldId id="323"/>
          </p14:sldIdLst>
        </p14:section>
        <p14:section name="Installation" id="{4FDCB4DF-2B59-4D97-9118-E3140672657B}">
          <p14:sldIdLst>
            <p14:sldId id="281"/>
            <p14:sldId id="319"/>
            <p14:sldId id="326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Instruction" id="{0EDEF1E7-0F64-40EE-981B-75880F19045E}">
          <p14:sldIdLst>
            <p14:sldId id="336"/>
            <p14:sldId id="318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Conclusion" id="{7C0A842E-9291-4ADB-A62A-9CDBDF731F29}">
          <p14:sldIdLst>
            <p14:sldId id="345"/>
            <p14:sldId id="317"/>
            <p14:sldId id="322"/>
            <p14:sldId id="346"/>
          </p14:sldIdLst>
        </p14:section>
        <p14:section name="Demo" id="{318925F1-B5F7-4DED-8624-97D37A6C5966}">
          <p14:sldIdLst>
            <p14:sldId id="347"/>
            <p14:sldId id="348"/>
          </p14:sldIdLst>
        </p14:section>
        <p14:section name="Outro" id="{6E76E520-5408-459D-B311-7CC6B3736AC0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388" autoAdjust="0"/>
  </p:normalViewPr>
  <p:slideViewPr>
    <p:cSldViewPr snapToGrid="0" snapToObjects="1">
      <p:cViewPr varScale="1">
        <p:scale>
          <a:sx n="116" d="100"/>
          <a:sy n="116" d="100"/>
        </p:scale>
        <p:origin x="138" y="110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8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4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3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17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3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2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58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15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8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97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70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42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91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7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3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6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3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7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installer.org/download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2000"/>
              <a:t>Test tool</a:t>
            </a:r>
            <a:br>
              <a:rPr lang="en-US"/>
            </a:br>
            <a:r>
              <a:rPr lang="en-US" sz="6600" err="1"/>
              <a:t>watir</a:t>
            </a:r>
            <a:br>
              <a:rPr lang="en-US" sz="6600"/>
            </a:br>
            <a:r>
              <a:rPr lang="en-US" sz="1800" err="1"/>
              <a:t>Nhóm</a:t>
            </a:r>
            <a:r>
              <a:rPr lang="en-US" sz="1800"/>
              <a:t>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“I accept the license” để chấp nhận các điều khoản và nhấn “Next”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741501" y="2461340"/>
            <a:ext cx="4708999" cy="36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0C59BE4-3AB2-4908-BB3D-2EF616B0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41501" y="2625652"/>
            <a:ext cx="4708999" cy="33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“Install for me only” để cài đặt cho user hiện tại.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“Install for all users” để cài đặt cho mọi user (cần cấp quyền administrator).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2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“I accept the license” để chấp nhận các điều khoản và nhấn “Next”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741501" y="2461340"/>
            <a:ext cx="4708999" cy="36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33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thư mục lưu trữ và nhấn “Install”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741501" y="2472717"/>
            <a:ext cx="4708999" cy="36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482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tất cả các components và nhấn “Next”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746782" y="2472717"/>
            <a:ext cx="4698436" cy="363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01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Chờ đợi quá trình cài đặt hoàn tất và nhấn chọn “Finish”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CE4D2CF-7B4D-4AB3-B6F1-B60DD87E78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1184002" y="2208572"/>
            <a:ext cx="4316084" cy="33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656AE45-2AC3-44AF-9757-E5714159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691821" y="2208572"/>
            <a:ext cx="4316267" cy="334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E4B293-E766-495E-A0F0-CD3AD163023E}"/>
              </a:ext>
            </a:extLst>
          </p:cNvPr>
          <p:cNvSpPr/>
          <p:nvPr/>
        </p:nvSpPr>
        <p:spPr>
          <a:xfrm>
            <a:off x="5759501" y="3685032"/>
            <a:ext cx="672998" cy="3950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cửa sổ cmd sẽ xuất hiện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Nhập “3” và nhấn 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2723088" y="2370393"/>
            <a:ext cx="6745824" cy="37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9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Đã cài đặt thành công, nhấn Enter để thoát trình cài đặt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2735791" y="2370393"/>
            <a:ext cx="6720417" cy="37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0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Để kiểm tra đã cài đặt thành công hay chưa, nhập lệnh sau vào command prompt:</a:t>
            </a:r>
          </a:p>
          <a:p>
            <a:pPr marL="338328" lvl="1" indent="0">
              <a:buNone/>
            </a:pPr>
            <a:r>
              <a:rPr lang="en-US">
                <a:latin typeface="Consolas" panose="020B0609020204030204" pitchFamily="49" charset="0"/>
                <a:cs typeface="Times New Roman" panose="02020603050405020304" pitchFamily="18" charset="0"/>
              </a:rPr>
              <a:t>ruby 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2735791" y="2370393"/>
            <a:ext cx="6720417" cy="37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27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B2. cài đặt watir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watir với lệnh sau:</a:t>
            </a:r>
          </a:p>
          <a:p>
            <a:pPr marL="338328" lvl="1" indent="0">
              <a:buNone/>
            </a:pPr>
            <a:r>
              <a:rPr lang="en-US">
                <a:latin typeface="Consolas" panose="020B0609020204030204" pitchFamily="49" charset="0"/>
                <a:cs typeface="Times New Roman" panose="02020603050405020304" pitchFamily="18" charset="0"/>
              </a:rPr>
              <a:t>gem install watir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439119" y="2289927"/>
            <a:ext cx="5313762" cy="42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sz="4000" err="1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Nội</a:t>
            </a:r>
            <a:r>
              <a:rPr lang="en-US" sz="4000"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lnSpcReduction="10000"/>
          </a:bodyPr>
          <a:lstStyle/>
          <a:p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Giới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Thiệu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Chức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Năng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Cài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Đặt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Hướng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Dẫn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Sử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Dụng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Khó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Khăn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Hướng Dẫn</a:t>
            </a:r>
            <a:b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cách viết một file kiểm thử với watir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73" r="4473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164088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Tạo một file kiểm thử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/>
          <a:lstStyle/>
          <a:p>
            <a:r>
              <a:rPr lang="en-US"/>
              <a:t>Chuẩn bị: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Một thư mục chứa file kiểm thử.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IDE (vd: Visual Studio Code)</a:t>
            </a:r>
          </a:p>
          <a:p>
            <a:endParaRPr lang="en-US"/>
          </a:p>
          <a:p>
            <a:r>
              <a:rPr lang="en-US"/>
              <a:t>Tạo file ruby để kiểm thử: demo.rb</a:t>
            </a:r>
          </a:p>
        </p:txBody>
      </p:sp>
      <p:pic>
        <p:nvPicPr>
          <p:cNvPr id="7" name="Picture Placeholder 6" descr="Hand typing on keyboard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083" r="19083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3806343" y="836763"/>
            <a:ext cx="4579313" cy="60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06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2616171" y="1132732"/>
            <a:ext cx="11027257" cy="144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2713939" y="1741018"/>
            <a:ext cx="2684679" cy="8924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47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2616171" y="1132732"/>
            <a:ext cx="11027257" cy="144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2838298" y="2633472"/>
            <a:ext cx="7037222" cy="9729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3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/>
        </p:blipFill>
        <p:spPr bwMode="auto">
          <a:xfrm>
            <a:off x="843280" y="928688"/>
            <a:ext cx="11027257" cy="144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1126542" y="3489349"/>
            <a:ext cx="9846258" cy="15508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/>
          <a:srcRect t="22141" b="9768"/>
          <a:stretch/>
        </p:blipFill>
        <p:spPr bwMode="auto">
          <a:xfrm>
            <a:off x="582371" y="1243582"/>
            <a:ext cx="11027258" cy="98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804674" y="2209189"/>
            <a:ext cx="5413247" cy="907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54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/>
          <a:srcRect t="25431" b="9768"/>
          <a:stretch/>
        </p:blipFill>
        <p:spPr bwMode="auto">
          <a:xfrm>
            <a:off x="976652" y="1081869"/>
            <a:ext cx="11027258" cy="93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1228955" y="2267710"/>
            <a:ext cx="5413247" cy="907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1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/>
          <a:srcRect t="39162" b="-1021"/>
          <a:stretch/>
        </p:blipFill>
        <p:spPr bwMode="auto">
          <a:xfrm>
            <a:off x="976652" y="824024"/>
            <a:ext cx="11027258" cy="894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1236271" y="987552"/>
            <a:ext cx="9122166" cy="57863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79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253155"/>
            <a:ext cx="9879437" cy="624670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Viết code để thực hiện kiểm thử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/>
          <a:srcRect t="60764" b="-2"/>
          <a:stretch/>
        </p:blipFill>
        <p:spPr bwMode="auto">
          <a:xfrm>
            <a:off x="925446" y="1102002"/>
            <a:ext cx="11027258" cy="56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8CF3C-4D1D-402E-9C68-45EA9BC0F59B}"/>
              </a:ext>
            </a:extLst>
          </p:cNvPr>
          <p:cNvSpPr/>
          <p:nvPr/>
        </p:nvSpPr>
        <p:spPr>
          <a:xfrm>
            <a:off x="1236271" y="4074567"/>
            <a:ext cx="2801719" cy="2055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2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</a:t>
            </a:r>
            <a:b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Sơ lược về watir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73" r="4473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Đánh giá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- Nhược điểm của watir </a:t>
            </a:r>
          </a:p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- So sánh với các test tool khác</a:t>
            </a:r>
          </a:p>
        </p:txBody>
      </p:sp>
    </p:spTree>
    <p:extLst>
      <p:ext uri="{BB962C8B-B14F-4D97-AF65-F5344CB8AC3E}">
        <p14:creationId xmlns:p14="http://schemas.microsoft.com/office/powerpoint/2010/main" val="406876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Nhược điểm của watir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9" y="2303463"/>
            <a:ext cx="7631709" cy="4143375"/>
          </a:xfrm>
        </p:spPr>
        <p:txBody>
          <a:bodyPr>
            <a:normAutofit/>
          </a:bodyPr>
          <a:lstStyle/>
          <a:p>
            <a:r>
              <a:rPr lang="en-US"/>
              <a:t>Hạn chế ngôn ngữ lập trình</a:t>
            </a:r>
          </a:p>
          <a:p>
            <a:r>
              <a:rPr lang="en-US"/>
              <a:t>Hạn chế về khả năng mở rộng</a:t>
            </a:r>
          </a:p>
          <a:p>
            <a:r>
              <a:rPr lang="en-US"/>
              <a:t>Cộng đồng sử dụng và tài liệu hỗ trợ ít</a:t>
            </a:r>
          </a:p>
          <a:p>
            <a:r>
              <a:rPr lang="en-US"/>
              <a:t>Không tích hợp với các test tool phổ biến như Junit hoặc TestNG</a:t>
            </a:r>
          </a:p>
          <a:p>
            <a:r>
              <a:rPr lang="en-US"/>
              <a:t>Rất hạn chế trong việc kiểm thử trên thiết bị di động</a:t>
            </a:r>
          </a:p>
        </p:txBody>
      </p:sp>
      <p:pic>
        <p:nvPicPr>
          <p:cNvPr id="10" name="Picture Placeholder 9" descr="Circular maze labyrinth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8241"/>
            <a:ext cx="10511627" cy="812346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So sánh với junit và selenium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57841797"/>
              </p:ext>
            </p:extLst>
          </p:nvPr>
        </p:nvGraphicFramePr>
        <p:xfrm>
          <a:off x="914400" y="1703843"/>
          <a:ext cx="10450287" cy="46969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0350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1923001756"/>
                    </a:ext>
                  </a:extLst>
                </a:gridCol>
              </a:tblGrid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chí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đích chính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thử tự động cho trình duyệt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thử đơn vị 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(Unit Test)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thử tự động cho trình duyệt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Ngôn ngữ hỗ trợ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Đa ngôn ngữ 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(Java, Python, C#)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 phổ biến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Ít phổ biến so với Selenium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phổ biến trong kiểm thử đơn vị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phổ biến cho kiểm thử trình duyệt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 phức tạp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Dễ sử dụng, đặc biệt với Ruby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 giản khi sử dụng trong Java project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Phức tạp, cần phải 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setup WebDriver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năng kiểm thử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kiểm thử dựa trên trình duyệt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hỗ trợ kiểm thử trình duyệt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kiểm thử dựa trên trình duyệt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8241"/>
            <a:ext cx="10511627" cy="812346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So sánh với junit và selenium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11014643"/>
              </p:ext>
            </p:extLst>
          </p:nvPr>
        </p:nvGraphicFramePr>
        <p:xfrm>
          <a:off x="914400" y="1703843"/>
          <a:ext cx="10450287" cy="39141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00350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2549979">
                  <a:extLst>
                    <a:ext uri="{9D8B030D-6E8A-4147-A177-3AD203B41FA5}">
                      <a16:colId xmlns:a16="http://schemas.microsoft.com/office/drawing/2014/main" val="1923001756"/>
                    </a:ext>
                  </a:extLst>
                </a:gridCol>
              </a:tblGrid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chí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Selenium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và hỗ trợ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ít, đã ngừng cập nhật vài tháng gần đây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phong phú, cập nhật thường xuyên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liệu rất phong phú, thường xuyên cập nhật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 tin cậy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Ổn định cho các dự án đơn giản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 uy tín cao trong kiểm thử đơn vị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Rất ổn định và tin cậy cho kiểm thử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 năng tương tác với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tốt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hỗ trợ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 trợ tốt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782826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phí sử dụng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 phí, mã nguồn mở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 phí, mã nguồn mở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 phí, mã nguồn mở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2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Quá trình kiểm thử với Watir</a:t>
            </a:r>
          </a:p>
        </p:txBody>
      </p:sp>
      <p:pic>
        <p:nvPicPr>
          <p:cNvPr id="6" name="Picture Placeholder 5" descr="CPU with binary numbers and blueprint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1047" r="31047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58205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Bảng phân tích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2" y="2331958"/>
            <a:ext cx="3462309" cy="3704266"/>
          </a:xfrm>
        </p:spPr>
        <p:txBody>
          <a:bodyPr/>
          <a:lstStyle/>
          <a:p>
            <a:r>
              <a:rPr lang="en-US"/>
              <a:t>Tài khoản test mặc định: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Email: test@fit.iuh.edu.vn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Password: Test@1234</a:t>
            </a:r>
          </a:p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6365634"/>
              </p:ext>
            </p:extLst>
          </p:nvPr>
        </p:nvGraphicFramePr>
        <p:xfrm>
          <a:off x="5087938" y="2332037"/>
          <a:ext cx="6345236" cy="437084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06676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1946617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1946617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822663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  <a:gridCol w="822663">
                  <a:extLst>
                    <a:ext uri="{9D8B030D-6E8A-4147-A177-3AD203B41FA5}">
                      <a16:colId xmlns:a16="http://schemas.microsoft.com/office/drawing/2014/main" val="441074888"/>
                    </a:ext>
                  </a:extLst>
                </a:gridCol>
              </a:tblGrid>
              <a:tr h="5347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Condition</a:t>
                      </a:r>
                      <a:endParaRPr lang="en-US" b="1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 Par</a:t>
                      </a:r>
                      <a:endParaRPr lang="en-US" b="1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Invalid Par</a:t>
                      </a:r>
                      <a:endParaRPr lang="en-US" b="1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Valid Boundary</a:t>
                      </a:r>
                      <a:endParaRPr lang="en-US" b="1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Invalid Boundary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479517">
                <a:tc rowSpan="3"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Email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Đúng định dạng của email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(Ví dụ hợp lệ: example@gmail.com)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Không đúng định dạng của Email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Tài khoản không tồn tại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Rỗng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479517">
                <a:tc row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Password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Ít nhất 8 ký tự, có ít nhất 1 ký tự hoa ,phải có ít nhất 1 ký tự đặc biệt và phải bắt đầu bằng chữ cái.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[0, 7]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8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674520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Không chứa ký tự đặc biệt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Không bắt đầu bằng chữ cái</a:t>
                      </a: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839754"/>
                  </a:ext>
                </a:extLst>
              </a:tr>
              <a:tr h="47951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63500" marR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Rỗng</a:t>
                      </a:r>
                    </a:p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28808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/>
              <a:t>Thank you</a:t>
            </a:r>
            <a:br>
              <a:rPr lang="en-US"/>
            </a:br>
            <a:r>
              <a:rPr lang="en-US"/>
              <a:t>for watching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Lê Minh Bảo – 21007881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Lê Hoàng Nam – 21002211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Hồng Đức - 21027171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Một vài thông tin về watir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/>
          <a:lstStyle/>
          <a:p>
            <a:pPr fontAlgn="base">
              <a:spcAft>
                <a:spcPts val="0"/>
              </a:spcAft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Watir là một thư viện Ruby mã nguồn mở để tự động hóa các bài kiểm tra.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472" lvl="1" fontAlgn="base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Watir tương tác với trình duyệt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tương tự như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cách mà con người làm: nhấp vào liên kết, điền vào biểu mẫu và xác thực văn bản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download và cả chụp ảnh màn hình.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Watir là công cụ kiểm thử do Chris Morris viết vào năm 2001 để điều khiển Internet Explorer thông qua giao diện COM (Component Object Model).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Hiện nay Watir đang được hỗ trợ bởi Selenium.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Watir là một phần mềm mã nguồn mở với license MIT.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Chức Năng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Watir có thể làm những gì?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Khả năng của WATIR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509753" cy="3720337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Cung cấp khả năng kiểm thử tự động các tính năng trên trang web: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tương tác với trình duyệt.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Chạy trên nhiều trình duyệt khác nhau.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Kiểm tra được nội dung và trạng thái phần tử.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Tương tác được với các hộp thoại và cửa sổ pop-up.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điền form và gửi biểu mẫu.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Ưu điểm của WATIR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509753" cy="3720337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Watir có các chức năng mạnh mẽ để hỗ trợ tập trung vào việc kiểm thử web: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Hỗ trợ kiểm thử nhiều trình duyệt.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Hỗ trợ đa dạng hệ điều hành.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Mã nguồn mở và miễn phí.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tốt với các framework kiểm thử.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phỏng các thao tác giống cách người dung sử dụng web, hỗ trợ tốt cho việc kiểm tra giao diện web.</a:t>
            </a:r>
          </a:p>
        </p:txBody>
      </p:sp>
    </p:spTree>
    <p:extLst>
      <p:ext uri="{BB962C8B-B14F-4D97-AF65-F5344CB8AC3E}">
        <p14:creationId xmlns:p14="http://schemas.microsoft.com/office/powerpoint/2010/main" val="312753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Cài đặt watir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Theo hướng dẫn từ trang chủ Watir</a:t>
            </a:r>
          </a:p>
        </p:txBody>
      </p:sp>
      <p:pic>
        <p:nvPicPr>
          <p:cNvPr id="6" name="Picture Placeholder 5" descr="CPU with binary numbers and blueprint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1047" r="31047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362882"/>
            <a:ext cx="9879437" cy="980844"/>
          </a:xfrm>
        </p:spPr>
        <p:txBody>
          <a:bodyPr/>
          <a:lstStyle/>
          <a:p>
            <a:r>
              <a:rPr lang="en-US">
                <a:latin typeface="Segoe UI Black" panose="020B0A02040204020203" pitchFamily="34" charset="0"/>
                <a:ea typeface="Segoe UI Black" panose="020B0A02040204020203" pitchFamily="34" charset="0"/>
              </a:rPr>
              <a:t>B1. cài đặt ruby và devkit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3" y="1447486"/>
            <a:ext cx="9875463" cy="7185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qua đường dẫn: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https://rubyinstaller.org/downloads/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từ file vừa tải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930AA4-15B3-4C9C-B011-BA9D1D18C6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98" y="2513220"/>
            <a:ext cx="7586005" cy="31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{B4150BA7-6686-45F1-A83F-567951258018}tf78438558_win32</Template>
  <TotalTime>206</TotalTime>
  <Words>1158</Words>
  <Application>Microsoft Office PowerPoint</Application>
  <PresentationFormat>Widescreen</PresentationFormat>
  <Paragraphs>197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Black</vt:lpstr>
      <vt:lpstr>Calibri</vt:lpstr>
      <vt:lpstr>Consolas</vt:lpstr>
      <vt:lpstr>Sabon Next LT</vt:lpstr>
      <vt:lpstr>Segoe UI Black</vt:lpstr>
      <vt:lpstr>Segoe UI Semibold</vt:lpstr>
      <vt:lpstr>Times New Roman</vt:lpstr>
      <vt:lpstr>Custom</vt:lpstr>
      <vt:lpstr>Test tool watir Nhóm 22</vt:lpstr>
      <vt:lpstr>Nội Dung</vt:lpstr>
      <vt:lpstr>Giới Thiệu Sơ lược về watir</vt:lpstr>
      <vt:lpstr>Một vài thông tin về watir</vt:lpstr>
      <vt:lpstr>Chức Năng</vt:lpstr>
      <vt:lpstr>Khả năng của WATIR</vt:lpstr>
      <vt:lpstr>Ưu điểm của WATIR</vt:lpstr>
      <vt:lpstr>Cài đặt watir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B1. cài đặt ruby và devkit</vt:lpstr>
      <vt:lpstr>B2. cài đặt watir</vt:lpstr>
      <vt:lpstr>Hướng Dẫn cách viết một file kiểm thử với watir</vt:lpstr>
      <vt:lpstr>Tạo một file kiểm thử</vt:lpstr>
      <vt:lpstr>Viết code để thực hiện kiểm thử</vt:lpstr>
      <vt:lpstr>Viết code để thực hiện kiểm thử</vt:lpstr>
      <vt:lpstr>Viết code để thực hiện kiểm thử</vt:lpstr>
      <vt:lpstr>Viết code để thực hiện kiểm thử</vt:lpstr>
      <vt:lpstr>Viết code để thực hiện kiểm thử</vt:lpstr>
      <vt:lpstr>Viết code để thực hiện kiểm thử</vt:lpstr>
      <vt:lpstr>Viết code để thực hiện kiểm thử</vt:lpstr>
      <vt:lpstr>Viết code để thực hiện kiểm thử</vt:lpstr>
      <vt:lpstr>Đánh giá</vt:lpstr>
      <vt:lpstr>Nhược điểm của watir</vt:lpstr>
      <vt:lpstr>So sánh với junit và selenium</vt:lpstr>
      <vt:lpstr>So sánh với junit và selenium</vt:lpstr>
      <vt:lpstr>DEMO</vt:lpstr>
      <vt:lpstr>Bảng phân tích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tool watir Nhóm 22</dc:title>
  <dc:subject/>
  <dc:creator>Le Minh Bao</dc:creator>
  <cp:lastModifiedBy>Le Minh Bao</cp:lastModifiedBy>
  <cp:revision>17</cp:revision>
  <dcterms:created xsi:type="dcterms:W3CDTF">2024-10-21T15:40:00Z</dcterms:created>
  <dcterms:modified xsi:type="dcterms:W3CDTF">2024-10-21T19:06:58Z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